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57" d="100"/>
          <a:sy n="57" d="100"/>
        </p:scale>
        <p:origin x="-324" y="-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526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62708"/>
            <a:ext cx="5098384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greatest potential energy is 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8194" name="Picture 2" descr="https://encrypted-tbn1.gstatic.com/images?q=tbn:ANd9GcRmxSzuBG1K8XNAbsEWoM_52tvyacXwY7S5kgoP1pEsD5w8JW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924" y="1242646"/>
            <a:ext cx="4555249" cy="398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79865" y="1629720"/>
            <a:ext cx="34852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Greatest gravitational potential energy at greatest height</a:t>
            </a:r>
          </a:p>
          <a:p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It is also slowest at this point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5174264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plumb has 10 joules when it is straight out, what is the kinetic energy when it is hanging straight down?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9218" name="Picture 2" descr="https://encrypted-tbn3.gstatic.com/images?q=tbn:ANd9GcSMG_Oed-s9Al7gyXn7iHuSCgQkyvqskJYy9R-qtdMeeHl16t5r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126" y="1227992"/>
            <a:ext cx="4741410" cy="266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25052" y="520504"/>
            <a:ext cx="5976045" cy="486614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plumb has 10 joules when it is straight out, what is the kinetic energy when it is hanging straight down?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change in potential energy = Kinetic energy so when PE = 0, then KE = 10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42" name="Picture 2" descr="https://encrypted-tbn3.gstatic.com/images?q=tbn:ANd9GcSMG_Oed-s9Al7gyXn7iHuSCgQkyvqskJYy9R-qtdMeeHl16t5r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097" y="1770185"/>
            <a:ext cx="4235449" cy="237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6921314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After the sling shot is released, the  kinetic energy in the band has been converted into ___________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11266" name="Picture 2" descr="https://encrypted-tbn1.gstatic.com/images?q=tbn:ANd9GcQM7ZBIDeGiqkAmwZJKQ22scz3xQHnmu4HEkpVpfCo8gLnPKz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992" y="1641231"/>
            <a:ext cx="2684837" cy="2930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6458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After the sling shot is released, the  kinetic energy in the band has been converted into     </a:t>
            </a:r>
            <a:r>
              <a:rPr lang="en-US" b="1" u="sng" dirty="0" smtClean="0">
                <a:solidFill>
                  <a:srgbClr val="FF0000"/>
                </a:solidFill>
              </a:rPr>
              <a:t> HEAT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2290" name="Picture 2" descr="https://encrypted-tbn1.gstatic.com/images?q=tbn:ANd9GcQM7ZBIDeGiqkAmwZJKQ22scz3xQHnmu4HEkpVpfCo8gLnPKz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098" y="914033"/>
            <a:ext cx="2943284" cy="321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4378721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Describe the result if the ball has a greater mass than the cannon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  <p:pic>
        <p:nvPicPr>
          <p:cNvPr id="13314" name="Picture 2" descr="https://encrypted-tbn0.gstatic.com/images?q=tbn:ANd9GcRHd9R7CpSdeH2CnvB3IXQab41RlfQIIVzn_9i0Wbm_l3QAwf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399" y="1529542"/>
            <a:ext cx="5544685" cy="234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455708"/>
            <a:ext cx="5041258" cy="153934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Describe the result if the ball has a greater mass than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cannon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4338" name="Picture 2" descr="https://encrypted-tbn0.gstatic.com/images?q=tbn:ANd9GcRHd9R7CpSdeH2CnvB3IXQab41RlfQIIVzn_9i0Wbm_l3QAwf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36" y="0"/>
            <a:ext cx="5123857" cy="216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44436" y="2660073"/>
            <a:ext cx="89777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3200" b="1" dirty="0">
                <a:solidFill>
                  <a:srgbClr val="FF0000"/>
                </a:solidFill>
              </a:rPr>
              <a:t>The cannon will have a greater velocity backwards and you would be in more danger than anyone in front of the cannon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610197"/>
            <a:ext cx="9623490" cy="259484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would need to have a stronger dam to hold back the force of water, a deep pond or a shallow pond with 10 X the amount of water?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6" name="Picture 2" descr="https://encrypted-tbn2.gstatic.com/images?q=tbn:ANd9GcTGgMGlLApgxk_OMUNHXj-DI7_Q8ctGij39ZPms73340EKKCJX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0" t="18234" b="37010"/>
          <a:stretch/>
        </p:blipFill>
        <p:spPr bwMode="auto">
          <a:xfrm>
            <a:off x="4992276" y="0"/>
            <a:ext cx="6966960" cy="261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91554" y="2610197"/>
            <a:ext cx="9895893" cy="307400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would need to have a stronger dam to hold back the force of water, a deep pond or a shallow pond with 10 X the amount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water?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deeper the pond, the greater height &amp; greater force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6386" name="Picture 2" descr="https://encrypted-tbn2.gstatic.com/images?q=tbn:ANd9GcTGgMGlLApgxk_OMUNHXj-DI7_Q8ctGij39ZPms73340EKKCJX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0" t="18234" b="37010"/>
          <a:stretch/>
        </p:blipFill>
        <p:spPr bwMode="auto">
          <a:xfrm>
            <a:off x="4992276" y="0"/>
            <a:ext cx="6966960" cy="261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839173"/>
            <a:ext cx="9529706" cy="243621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building a roller coaster, at what points would you need a motor, and not gravity to produce motion?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7410" name="Picture 2" descr="https://encrypted-tbn2.gstatic.com/images?q=tbn:ANd9GcRDfEoIIoIW3eqLR1__ZWU7rfVgzCJhpqlcDNy-npH8T-BmL3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90" y="257501"/>
            <a:ext cx="6308977" cy="278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2499824"/>
            <a:ext cx="10211777" cy="28224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building a roller coaster, at what points would you need a motor, and not gravity to produce motion?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Only to get them to the top of the first, tallest hill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8434" name="Picture 2" descr="https://encrypted-tbn2.gstatic.com/images?q=tbn:ANd9GcRDfEoIIoIW3eqLR1__ZWU7rfVgzCJhpqlcDNy-npH8T-BmL3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335" y="0"/>
            <a:ext cx="5670738" cy="249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6288169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According to the Conservation of energy, the potential energy is converted to mechanical energy of motion. Part of this energy is lost as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9458" name="Picture 2" descr="https://encrypted-tbn2.gstatic.com/images?q=tbn:ANd9GcRVqhWVtpUfkJagmCYQrQOZ95c243n8Iq1P0b9oexgV7JIEfn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371" y="1100082"/>
            <a:ext cx="3777083" cy="377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6604052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According to the Conservation of energy, the potential energy is converted to mechanical energy of motion. Part of this energy is lost as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</a:t>
            </a:r>
            <a:r>
              <a:rPr lang="en-US" b="1" u="sng" dirty="0" smtClean="0">
                <a:solidFill>
                  <a:srgbClr val="FF0000"/>
                </a:solidFill>
              </a:rPr>
              <a:t>HEAT into environment or in the machinery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20482" name="Picture 2" descr="https://encrypted-tbn2.gstatic.com/images?q=tbn:ANd9GcRVqhWVtpUfkJagmCYQrQOZ95c243n8Iq1P0b9oexgV7JIEfnQ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606" y="938213"/>
            <a:ext cx="3759932" cy="375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441811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= F X 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horse moves 1000 kg a distance of 10 meters, _________ amount of work is done.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" name="AutoShape 2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797" y="825010"/>
            <a:ext cx="5932204" cy="257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5796" y="860178"/>
            <a:ext cx="4010480" cy="490885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Work = F X 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horse moves 1000 kg a distance of 10 meters, _________ amount of work is done.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QQEBUUEBIVFRUVFhgYFxgWFRYUGBgWFxcXGRYYFRUcGyYeFxkkGhgVIC8gIycpLCwsFx4xNTAqNSYrLykBCQoKDgwOGg8PGiwkHyUpKSwsLCkpLCwsLCwsLCwsLCwsLywsLCwvLCwsLCwsKSkpLCksLCwsLCksLCksLCwsLP/AABEIAJQBVQMBIgACEQEDEQH/xAAcAAEAAQUBAQAAAAAAAAAAAAAABQEDBAYHAgj/xABJEAABAwEEBAoGBwYGAQUAAAABAAIRAwQSITEFQVFhBhMWIlJxgZGSoQcyU7HR0hQVI0JicsEzNFSC4vBzo7LC0+FDFySDk6L/xAAZAQEAAwEBAAAAAAAAAAAAAAAAAQIDBAX/xAAqEQACAgICAQIFBAMAAAAAAAAAAQIRAyESMQQiQRNRUmGxI3Gh8BRCkf/aAAwDAQACEQMRAD8A7iiIgCIiAIiIAiIgCIiAIiIAiIgCIiAIiIAiIgCIiAIiIAiIgCIiAIi8vdAJgmBMDM7hvQHpFH/Wrv4ev3M+dPrV38PX7mfOgMhtvpl7mB4vNLQ4bC4XmjrIExnC9m1Mx57cBJ5wwEkSd0gjsWr2/RIq1TV4muC5wLvs6JMAUhzTflrvsmw7MSd0Yj+DLblxtKs1oDIilRBvMFMYubUBuHiwS0EYkmcoA3hFE2O2GlTYwWeuQxrWgkMmGgATz88Fe+tXfw9fuZ86AkEWr8GuGrrY4tdYrQy69zeMuh1F10xebUJBIO4HrK2hAEREARQWiuFlO02utZ6UHiGi86c3FxBDRsEDHep2VCd9EuLXYREUkBERAEREAREQBERAEREAREQBERAEREAREQBERAEREAREQBERAEREAREQBERAEREARFDab4VUbK033gu1Cc+radw8lDkoq2TGLk6RMExmovSXCahQbL3jZnhPXr7JXOtM+kGrWwpjixvgnsbkOsytYq1C43nEuJ1uJJ7yuSfk/Sd2Pw29yOhWv0qM/wDFTcez9SR7lF1/SnUAMtj+dvuDVo1qrGYaY1k7AsexWKTefidQPvKz5yats6PgQTpI2L0cV32S1PqPJc6qC0TkASHQ52om6MexbdadO17dpahZhTcyhTIruIxvXJul7sgL4i7/AGNCsWlW034gunC7iG44CTrIPuXSuDvCOm2rTF7CuSwHLnDIEbzIG9ytCbupGWaCXqibuiIu480IiIAiIgCIiAIiIAqXsYVVgUv3qp/g0v8AXXQGeiIgCIte0/woNnqim1jTlJc7HnNquFyngX/sjJnCdeMAbCi1Z3DaCfsmiOMGNXG811EMGDDM8bJu3ou4XlVnDYOa1wpANqD7MvqtY2Q1jnX3QQwQ8AGTJEYYEgbQiidC8IBaalVoY5vFmJOvnPadWGLCcCQQQZzAlkAREQFLyqo+yfvNf8tL3PUggCIiAIiIAiieEXCmz2ClxlpqBvRaMXvOxjMz7hrIWmv9KFV4vtp06LT6rH3q1UjUXhpa2n+UknqVJTjHs0hilPpHSEXJn+km2Tg6nH+F/V+qybP6UrQ316VJ43XqZ75cPJZ/5EDZ+JkOoItFsnpZoH9rRqsO668e8HyWY70pWEAkveANtNy0WSL9zJ4ci9jblRzgBJwAWgn0x2ZwJo0a7gMi4Mptd1S4ujrata036QbTagWgijT1hk3iN7zj3QqSzRiXh485e1GBwo9Ilqq29zbPXfRpMqGmGiMbpLSXAjG85pzykLAtNsdUeXOJe85k+Q3DcFremaNx/GRzH4O3Hb2+8Kf0baBWpGABUpgXwMntyFQDUcpC45ty2ejiSg+JVrNZVaj4Cu1aJYYcIwkbwciDrCw6jpKzWzob0Wa55pnX/ZV+i/HrVmqyWmNk9yzNCaDtNpouqUaDnsYQ2W5k7GtzdGExtC0UXJaMnJRey06gAZ3/ANlbJwTtLWV6Tn4inWacdQeDTnsLmu7FA0AXOLLpvg3S0gh07C04g7lsOjOC1a5eLboeHsIdgQIwPafdvVVaf7E5OLi1fZ2NFhaGtRq2em9wIcWNvA5h4EPB6nAovUPDaozURUJQgqitUrU1wkHLOcI615dbGBpN4GM4IlTxZXnGrsvorNO1A4ZHYfjkryNUSmn0ERFBIULb9HmvXqMbWq0fsaXOpFod69fW5rlNLApfvVT/AAaX+usgIng7wRqWRj2OtteoXVHPvm5fN4D9oXNcXOERMgRGAUr9Vv8A4mv/AJX/ABqQRAR/1W/+Jr/5X/GvJ0OSZNorTt+xnfjxSzrRXFNjnvMNaC4nYAJJ7liWPTlGrR45lVvFgS5xIF3XD59U9aAt/UhiOPqwcThRxJzJ+yzQ6GJEGvVjZFGO7ilXSHCKjRoGsXhzBHqFriSTADccT/2rehuFFntcCjVaXlgeaci+0HU4AnEa9iAujRDhJForY5/ssdWP2eOCr9Vv/ia/+V/xqQRAR/1W/wDia/8Alf8AGobTPAupaK9GoLdaKXFB0mmWNe69d5t4NAu4ZEOz1LaUQETomgadaq0vc8htLnPulxwfnAA8lLKPsn7zX/LS9z1IIAiIgKOdAk5BaVpvhnUY9zKRDbol7i29xbTgIH3qhwgZazgpPhJpe6ypBhtMEmNcYnswiFy3TNrc0Cm713fa1T+Nw5rf5Wx3rky5XdROzBhUtyIbS9vNst3OktpNnnG85zjHOe7WcRhkA2AAFlF0ZqGsE8dVdtj3kfos/Nc0tvZ6MKS0ZQcCqq02htWa60U6dNoNMuqVL0EmGtAJEgazh5qlX0aN12WqVAvMAA9eQG0nUN6iuENNjrSylT9Qw50EmYGMTqkOjsU9aJbSpgZPBcd5DiIO4ADDeteYL1qvbAWjwyrR0UlszeJjAA9UK42lhjl/ea81bYxnrOA/vYsKppqcKTC/fq/vtUbZZtIzbTZw9hYRgQoDR9epZquGdPWcnMdm141tIz79SkrMK7nhzi1oaQbuYOuCBGHarmltFiuHGSHkzMnuxOW5Xi1HTMppy2kT9jtzatIRzmA82YLqT8+LftacpyIx3DB0nZA0h7P2bybo1tIzaRulalY9J1LO8tebrouknFrm7HDWJx3FTD+EIe1ocDzS44FpHOjeDmNYUuLREZJmx8G+ClTSFTi2S2k0jjqmzXcbteR2DM6ge1aO0dTs9JtKi0NYwQ0D+8STiTrJXP8A0H6W42y16ZA+yrSDGYqNBxOsyD2ELpK7cUFGOjzc+Rzls0vh/oK6BbqDWitQhz8MKjBmDvA17OoLBsNlaaxtoqvcKtBtKmwEFty8X3nDU7UdmM45dBc2RBxBUZZuC9lpVOMp2ekx+OLWAZ54DBRLHbtFVk1TLuhLK6nS5+Bc5zyJm7eMgd2e+UWei1SpUZN3sSo+1Wokm67AEAgQSb0ZT25blS1X3uwHNxEwMN4xz+CsNs7wZgkkHGGiHXSGkY/37uiEUttnJkySekmeZJjjZaBMHW083705YjEb8kcA58NaDiIwgdvSwHmV74l5OLCAAA3FpjUTt7onGdSr9FMYhznAOxN2JJ2TOW+Aeta2vmYcW/b+/wB+x4eHNJdhiedOBDi45HL7oz3L3Xt99uWEGQcDIiSc8BIXp1mJb6rwZzlskapOM44Kw7R7iTIPkMDqJmcIjqJ2qFxfYfNaiXKV4SA8gZ5Zc2ThrBgx1b5VbNpF94XvUkgkjHIkTHVs615ZY3XQIIjGJnnQNYI3jHdmrgouwFyLp9YYAjaGg+tqM79qPiTHmqq1/wBJIPBiCMct/UsKl+9VP8Gl/rrLGZY3DJuWWAB1wQQcM57IWbZ6f2rnkEOLGtjCIaXkEb5ce4LCUK6Z1wyOXaoy1QujNVXJuGtvtdqtEUqbmtpOqMY5j2slhABvGZN4tyiADrWZqZnDDhy9761Cg+nxRplt8c4ODhDzf+6QcBE9siNDpWh4bUNymAXtPMkgTg3ODgYxgYlXbToa11KQZxF0BpwD2YuwEXr2ye9eLVoO1lrWtstMsa0GHubeNScw5rgRA2HUr2gYta3cS1xrOIIqXHw2+8hzbzLryYgticdu0LN0BbH2Z9O00DdABBdAF5rReF+SAbzSWxtAxV1+g7RUuitRvBoBIHFQd0Fw1YCcgV6raFrABjbNfo3gbrntF0DIRex6tym0DZuF/DoWu6yhIpgNqQ4Oa+oYJuzMBoBE5zKg9G8NbZZW0qLqxLw13MAButdUF2S4GcIDdg88C0aFtZ5jKQ4sQIL2gxJc4hzYgmS3qVHcHKl59RtkN52p1cTswIMAxkcYKjQN44G+lYWmuaVpcymGAiXNcHudeAkwLrcyCIgXZkLpV4bV86aF4MWujUe5zHQ6cOMZfJOt7xierbip/Q1S20atKoWPFx/OPGte91MYXJMC6QMow7FGgddsn7zX/LS9z1IKH4PW8WgPq3HU3uutexxabpaDEOGYIcphVARElAaLwjaQbr/VfVAdgRzQTUcN4IYuXWm1mq51Q5uJPmcP0XV/SJpuzts8G0UhUY8EMvguMtcw80Y4B5PYuK0bcMQ0F2JIgaiuGcOLpHp+PLVszKdi4uDfDuMF4RswdJ2evl1HWr1IYhY1bjHNpXGjmsLcXEkZSCIgerOZzKo3R1R3r1CNzcFnKjox3XRIVK7W+s4DrKwLVpVhfTukvDGu9UE85xOHdC9s0XSZi5t86pJMnVO7XhsVyxPNIgsOI14e7JVjSLStivpOtVuhlK6GtDRePaT2klYn0asWmk71TUFS+10Qbt0giMRHV2qVa6cVVRzrol40+zApaEptzBcfxGfJZRAAIAj/ALV1WHPxPX7lFtl6S6KtfziryihXPG3dRw7YWayqQrSjRWMrKWzRzKo54lRVTgqzU5wHX/0pj6RuWXwcszrVaqdNolpe0HqBl/YGgqYcukVmods63wD4KUtHWNrKbSHPDX1S4y41C0TOwDIBbGiL00eG3YREQgIiIDGZZmmSR946ztXr6G3Z5leWh8m6WgSc2knb0gq3anSZ4HfMtG38zFJfT+Cv0NuzzKfQ27PMql2p0meB3zJdqdJngd8yi38yaX0/gr9Dbs8yn0NuzzKpdqdJngd8yXanSZ4HfMlv5il9P4K/Q27PMp9Dbs8yqXanSZ4HfMl2p0meB3zJb+YpfT+Cv0NuzzKUqQa8xsHvKpdqdJngd8yrRDrxvEEwMgRrO0lN12KVrRfXNLTYmGo8lokvfPiK6WueWkEVHggYPeM4ye7cqGxh/V9PoBPq+n0Asi9+EeL+lL34R4v6VIMf6vp9AJ9X0+gFkXvwjxf0pe/CPF/SgMf6vp9AJ9X0+gFkXvwjxf0pe/CPF/SgMf6vp9AJ9X0+gFkXvwjxf0pe/CPF/SgJLQmnbNYKNR1oqtpNNQQDJLjcHqtEud2BeaXpL+kyNH2K0WmDdLoFKmDsLzMHcYXjRvBOlbGufUvMe14DH0y0PAutJAc5hjE5iDshbforRVOy0W0qDbrGDAZ7ySTiXEySTiSVR3ZZOKX3NWu6ZtGuy2Nu6bRUH+w94T/04Nb9+t9qtH4Q/iafgbPvW6KO0vwgoWRpNeo1piQ2ZeepgxPXkjS9yVKT1H+CCt3AvR9kstZzbNSbFJ/PcL7wS0gQ98uvSREHNchawPM62kj49i2HhTw3qaRddpi5QaZAzkjWekd2Q3nFQFOzXS4zgTPVtxXHmmm9HpePjlFXL3K34EBVfVDGy4/3sC826uaF0OY4FzbzZES2SL2OYkHHcsCw2WpbbRTpM9ao4NbsbtPUBJPUs443Ls2nlUVo3ngj6PPrGzGvaKj6QeYohl31RILngjEE4AYZbwonhD6MLXYzepA16fSpA3x+ann3SOpdt0bYG0KNOlT9WmxrR1NEY71krvUElR5Tzy5WfM1K3lph4IcM9R7RqWS23g/eHuX0LbdE0a/7ajTqfnY13vCi3cAbATP0Oj4Y8sli8CZvHzGu0cMqW1ozd3LG+lOqYUmk9QLj5ZL6Es/BGx0/UslAf/Ew+8KSIZTYTAa1okwIAAGOW5SsCQl5bfSPnGjYDTE1GuD9YcCC3rBxk/qquq7AXdQmOsqa0tbvpFepVP8A5HudG4nAd0BSnBPgabfxgLjTptaW3mgTfIwABwwzPZlMrlTc5UjtdQhb0abUJObmsbrxBPcF0b0O2akXVagIvNAaxpzuky58byAN0b1BaT9Elpog3AKw20zDv/rP6EqAslpq2KqILqb2HAwWkHouaf1wK2XoZg38WLSZ9GItU4H8O2WwCnVhlcavuv3s3/hz61ta64yUlaPNlBwdMIiKSoREQFun6zuw+Uforit/f62+4/8Aa9kxmpZVFUVl1qGw+Q7pIlemVwcMiduvqOR7Epjki4iIoLBFbfWA3ndq6zkO1eW2oHUfI+4lTTK8kXlbp5u6wO4D4lew6cljMouMkVHCScAGbTtaTlClIiT6oyloumqd201R+IHxNafeStnt+jaryzi7Q5kGSYblGV0AA9uzJa9wis5ZXF5xcSxpJIAkguBwAjKFLikk7IjNuTTi199EYio50ZqhduI6y1vk4gqraRrRUqENntQaee5xIAzpCDdokkc0D1uPGeV3cpu9qIIO/Du29iqgIIMte0zLDE0QPVN5ozhsxJzwwBzU6i83tgJjPYOsmAO9OgekXm9rjDbg4DrLSY7V6CJ2KNv4K0os4PSe89zrv+1TCwdB07tmpD8DT4hP6rOUEEdwitpoWSvVbg5lGo5v5gwkecLgjia7y95c5p6RJL3ay6cXdq7F6SrcKdgczXWc2mOom8//APDXd60HghoD6ZaWscPs2i/U/KMm/wAxw6p2LlzNuSiuz0PFqMHOXRk8HOAla1hrzFKkcnESXD8DNm8wNkroWieBdls0FtIPePv1Oe6donBvYApxjAAABAGAAwAG5VWsMUYHNkzzye+jg3pID6mkK5cDeBDGjYwAXSOsGe1TfoW0JerVbS4YUxxbPzuxeR1NgfzrM9LVia20Uagzexwd/IRB7nR2Kb9EFG7o2elWqHuIb/tVYXzaZtka+Emvc3dERbnEEREAWqeknTgs1ic2YdV5oGu79892H8wW1rjnpVtXH2osnm0WgYazF53biB2LLLKom/jw5T/bZregLFV0jaG0aXNBxcRqaMyTsXe9E6LZZaLKVIQ1gjeTrJ2knFap6KODos9j41zftK5knXcGDR1TJ7Qt3THBJWic+RydP2CiOEXBijbqZZWaJjmvAF5vUdY3HBS6huFnCMWCz8aWF5vNYBMYunEnZhqC0lVbMYXfp7OK6U0U6x2h9G/JpuEOEjUHAjWMCOrau28E7Y+tYqD6pl7mCTtzAJ3kAHtXFLfbalstLnkTUrPENbtMNa1vYAF3fRVj4mhSp+zpsbh+FoH6Lmw7k2ujt8rUIp9mUiIuo4AiIgPLqYOYB61iVaUuhoEjLDXEk9kgDedyzVhVG87EgYnPeARrGw9yvAyyLRZqQBBGPOxiXeqcHb8RuMhXDTveo0RrGQI3/iOrZmdioyrccTdmRqEEQCRMnXjhqw2pTGd66MScjnmRnmPPNaswRfs9NpGQMa4GIiQe4hVr02gYACdcDDWT3ApY2wOqB2honzw7EtjJHXI72kDzIWf+xtXoujHFO7F5ojUNQGZ/m1nb2LxTukQBjDcYgjmiLuucD1Ykr28SBEHI5HbIGeZ8s0qVb7gbsQNeJMgExBzAjDXjsWhiz3Spw6HASc8NskHLPAg7wDrWYGxksNgF7AgzdxA2S7adUd6zVlM3x9BWK9ip1CDUpscRleaHR3hX0VDU1HSGjePrPbZ2MZxYMENDccjiBg4m80HVddtUVa7bSPFB9JtN9N/2ouZtBbJdgTqMgz2qRrWBrrRW4ys6ldvOkGAReLscRjD295ULccHFzGue2o+6xzzBc4ACDJ6uqY2qhoSjrKbSX1aVJtOiwYNugXi3WBlfGezC6ZxjYtF2SjVpNcaNKcQ6KbYvAwYwykT2rVNHWJpovDq1Rj6bTNPEA6gGidpAjUTvE7ZwapFtATrJI6hgD2xPai7Il0Yun7NSp0wGUad55gQxsga4wzyA3uCh3Wf6I5zbVTY+m9pDH3Jawxk0HIbdevbEvwuoy2mZIEkEjMeq7DfDHeS1/StiAe2nRqvrvBvEEy0ACc5ImDM6sNoUvsLo82Gq19FlGhSBruJvPuw5gnDnROUYnADaSApvQ1gYyq6hWp03GJBuNxOBMSMiDMaiHblrtkZL2vqufSY8Foe07HY3oOQPdM5TE/oew3LYQ2o6oGgkuJn7sRMnW6Ow7FHuT7G0gQIGS0jhhpG0TVFGo9tyCAzmmAATiMccfJbwoi06FL6znAtDXRJzdgACACI1DHyUZE2qQxtJ2ziNXSXH1Zc91So7CTee4zq8stS6t6OdBVLPRqPrMLHVXCAcHXGjCRqxLsDitg0ZoKhZv2FJjCc3BovH8zsys9UhhUXys2y+Q5x4pUgiItzlOY+l1w42zjXcee9zY9xWz+jRkaLob+MPfVetA9KNZ40jFQG6WM4o6rusdd69PYti9EvCQPpOsj4DqRcaZn12FxLhG1pPcdxXPF/qOztyR/RjR0RERdBxBERAeaj4BJyAnuXCqVI2y1Na4416wvHc50ldW4eaWdZrBVewEkwwkCboebrnHqBPbC5FYNJChVpVJHNe1wBMTBBhcnkP1JHo+IvTJne6NEMaGtENaAANgAgBe1QFVXWecFzThpoipaqrhfN9hNwEm5BxGGTcIx710tYVt0Y2qZktdESIxG8HyKzyRclo0xz4OzQ/RhwOexzrVamw8EspNP3Ywc/3gdu5dJXilSDGhrRAAgdQXtWjHiqInNzdsIiKxQIiICN5SWf2zfP4KzX07Z3ZVmz249eGGOIOpQWkbLQo1hSJrGG3nuD2i63HEC7zsiSBjGU4w0jQs9nc5tQWrATINIgtDXvcRjIhrHmHQXXTdDoUp0Gk1TJZ2nqN27xrdeYdrBGYBnPcvTtPUHGTVaOwgbjBHOI1TACwLNoqz1Kgph1oBJrDEtA+xexjsY1l4I2iViWX6G9ocaldl4BzQ664uDiWtu3A4Fzi14DJvm47m4K3Mz+GjY2cIbMBArN8/gj+ENmIg1W49fwUDaKFiY1x4+q661ziGmSQy8DHMjNsYkCXME85suJsPO/9xU5rbxOMAYkc7i4xa0vA1tF4S3FUNKXRKjTtBrpFVp7CesxGBOsiZXlun6N2ONbqyDtQAmSABlOtRNJtie5op1qrw4SHNIuj7SnTulxaBevVWc3OMYxE+7dZrLSoU6wfWeyoYaWOpj7rnY37sYMdhnOESr8zP4aJqhp2ztxNZs9uGs6sSTiTrV7lJZ/bN8/gtdZSsbnMa2pXN9xaCAYkNqOMm5kOKeJykRqMeqFGwvLQy0VDeLQ3OCXAEY8XEYgTkCQDBwVW7NEklSNg5SWf2zfP4Jyks/tm+fwUFZbHY6gYW16n2hDWyRi4tLoBuQcnDAxeaWzIIXq2aPslGpxdWtVYbodJIuwS4SXXYbBbmYHObjJUEnvT1WzWgSKzA8bZAMZYxLXCTB3kdUTbNMB/FN5g4lwIgOAIF3AXQ4aswVP2fgxRqNDmvrQdpunYQWlgIIOEESrnJCl06vib8qiiUyF+kUrTW42s9lPVhIcRlgMcYwvGCBkNa2OnwgszQAKrQAIAE4AZDJY3JCl06vib8qckKXTq+JvyolQbsu2vTNlqsLHVWwdkgg6iDGBBxWu0Lcyyl/FupvDwQSAZ19rM5iCJU7yQpdOr4m/KnJCl06vib8qNBOjW7PpAGzizksiSbxvCDMyHEC6d4BKn9D22y2dkCsyTEkAgYZBojADHvJ1q7yQpdOr4m/KnJCl06vib8qJBuzL5SWf2zfP4Jyks/tm+fwWJyQpdOr4m/KnJCl06vib8qkgy+Uln9s3z+CcpLP7Zvn8FickKXTq+JvypyQpdOr4m/KgMvlJZ/bN8/gnKSz+2b5/BYnJCl06vib8qckKXTq+JvyoDC4V6Qstosr6bqrTMEajIcDgSMDErXtCfRaLeZcB6U3nE7jmOxbdyQpdOr4m/KnJCl06vib8qynjUnZpHI4qi5YuE1E028ZVaHRjnq1xGE5xvV/lJZ/bN8/gsTkhS6dXxN+VOSFLp1fE35VqZmXyks/tm+fwTlJZ/bN8/gsTkhS6dXxN+VOSFLp1fE35UBk1OEdmg3qzIjGZiNc4ZLndisVj4ySabgSc3i6OyYhb3yQpdOr4m/KvB4FUDmX97PlWc8amaQyOHRb0RwjotFw1Wlo9Ug3gB0ZHluw1BSXKSz+2b5/BYg4IUunV8TflTkhS6dXxN+VWiqVFG03Zl8pLP7Zvn8E5SWf2zfP4LE5IUunV8TflTkhS6dXxN+VWIMvlJZ/bN8/gnKSz+2b5/BYnJCl06vib8qckKXTq+JvyoDL5SWf2zfP4Jyks/tm+fwWJyQpdOr4m/KnJCl06vib8qAy+Uln9s3z+CLE5IUunV8TflRAStbR9N72vfTa5zPVcQCR1HrVmpoOg5znOo0yXkFxLQbxAgE7TAA6sMlVEIL7LIwOvBjQediAJ55BfjvIBO2AsYaAs4bd4inB1XG6g4DVhAc6Nl47URAUGgqHOvUmuvOc43gHYuaGnPIXQGxsAXjk1Zr7ncQwlzQ0y0EQHOdg3IGXHHq2BEQFwaCs/sKeDbvqN9UODg3LK81pj8I2L27RFE020zSZcZi1t0QDiJA1YF3edqIgPR0VRIg0qcARFxsRjhEZc53iO1W6Wg6DIu0KYuxEMbhBBEYbQD2BVRAeRoKgIu0abS0y0tY0FpAugtMYEADuXs6IokNvUmuutawFwvm60gtF50kwQDjrxREBes1kZTEU2hoAAgCBAn4nvV5EQBERAEREAREQBERAEREAREQBERAEREAREQBERAEREAREQBERAEREARE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745" y="160338"/>
            <a:ext cx="5830913" cy="253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60918" y="2902172"/>
            <a:ext cx="3331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 Work = F X D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 10 000 N X 10 m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100 000 N-M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Work = 100 000 J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9109" y="2933636"/>
            <a:ext cx="3561809" cy="2251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Force = mass X  gravity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Force = 1000 kg X 10 m/s2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 = 10 000 Kg-m/s2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Force = 10 000 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5024633" cy="474366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Does the boy do work on the tree?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182" y="1268290"/>
            <a:ext cx="4842483" cy="3045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492367"/>
            <a:ext cx="5027618" cy="480646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Does the boy do work on the tree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For ever action there is an equal and opposite reaction. If the tree does not move, there is no work. He boy does no work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24578" name="Picture 2" descr="https://encrypted-tbn1.gstatic.com/images?q=tbn:ANd9GcRNn2ReE8cPHBQSy-NkgKoGo-VhBgilHLUsmQa14Bp2erRyf0Gz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459" y="887413"/>
            <a:ext cx="5112541" cy="321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4362547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much work is done?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Depends on how hard he pushes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 work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2" name="Picture 2" descr="https://encrypted-tbn1.gstatic.com/images?q=tbn:ANd9GcQVTi2Z7fqMoVHEekU18Fgu4-Rr08cc_q5fz5mbRG95DToMpQ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579" y="977899"/>
            <a:ext cx="5706421" cy="439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3"/>
            <a:ext cx="5910307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At what point will the car have the most kinetic energy?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2" name="AutoShape 2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986" y="0"/>
            <a:ext cx="4440014" cy="300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much work is done?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Depends on how hard he pushes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No </a:t>
            </a:r>
            <a:r>
              <a:rPr lang="en-US" b="1" u="sng" dirty="0" smtClean="0">
                <a:solidFill>
                  <a:srgbClr val="FF0000"/>
                </a:solidFill>
              </a:rPr>
              <a:t>work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If it doesn’t move, there is no work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2" descr="https://encrypted-tbn1.gstatic.com/images?q=tbn:ANd9GcQVTi2Z7fqMoVHEekU18Fgu4-Rr08cc_q5fz5mbRG95DToMpQV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83" y="977900"/>
            <a:ext cx="4183017" cy="321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slingshot shoots a marble forward. Compare the velocity and momentum of both the slingshot and the marble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6"/>
            <a:ext cx="10161900" cy="510188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slingshot shoots a marble forward. Compare the velocity and momentum of both the slingshot and the marble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momentum would be the same for both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P = mv,  so the slingshot mv = mv of marble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But the mass of the marble is smaller than the slingshot, so it would move many times faster than the slingshot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4825128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significance of the direction of the force arrow?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28674" name="Picture 2" descr="https://encrypted-tbn2.gstatic.com/images?q=tbn:ANd9GcReXOnBewzQC66Bnk-4Y2ExzA5eLMraIgX8eZxYqvjJ7BS6Yf-H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727" y="2250831"/>
            <a:ext cx="5035382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144684"/>
            <a:ext cx="10112023" cy="33417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What is the significance of the direction of the force arrow?</a:t>
            </a:r>
          </a:p>
          <a:p>
            <a:r>
              <a:rPr lang="en-US" sz="2800" b="1" u="sng" dirty="0">
                <a:solidFill>
                  <a:srgbClr val="FF0000"/>
                </a:solidFill>
              </a:rPr>
              <a:t>When you’re pulling at an angle</a:t>
            </a:r>
            <a:r>
              <a:rPr lang="en-US" sz="2800" b="1" i="1" u="sng" dirty="0">
                <a:solidFill>
                  <a:srgbClr val="FF0000"/>
                </a:solidFill>
              </a:rPr>
              <a:t>,</a:t>
            </a:r>
            <a:r>
              <a:rPr lang="en-US" sz="2800" b="1" u="sng" dirty="0">
                <a:solidFill>
                  <a:srgbClr val="FF0000"/>
                </a:solidFill>
              </a:rPr>
              <a:t> you’re not applying a force in the exact same direction as the direction of motion. </a:t>
            </a:r>
            <a:endParaRPr lang="en-US" sz="2800" b="1" u="sng" dirty="0" smtClean="0">
              <a:solidFill>
                <a:srgbClr val="FF0000"/>
              </a:solidFill>
            </a:endParaRPr>
          </a:p>
          <a:p>
            <a:r>
              <a:rPr lang="en-US" sz="2800" b="1" i="1" u="sng" dirty="0" smtClean="0">
                <a:solidFill>
                  <a:srgbClr val="FF0000"/>
                </a:solidFill>
              </a:rPr>
              <a:t>More </a:t>
            </a:r>
            <a:r>
              <a:rPr lang="en-US" sz="2800" b="1" i="1" u="sng" dirty="0">
                <a:solidFill>
                  <a:srgbClr val="FF0000"/>
                </a:solidFill>
              </a:rPr>
              <a:t>force is required to do the same amount of work if you pull at a larger angle.</a:t>
            </a:r>
          </a:p>
          <a:p>
            <a:r>
              <a:rPr lang="en-US" sz="2800" b="1" u="sng" dirty="0" smtClean="0">
                <a:solidFill>
                  <a:srgbClr val="FF0000"/>
                </a:solidFill>
              </a:rPr>
              <a:t>To </a:t>
            </a:r>
            <a:r>
              <a:rPr lang="en-US" sz="2800" b="1" u="sng" dirty="0">
                <a:solidFill>
                  <a:srgbClr val="FF0000"/>
                </a:solidFill>
              </a:rPr>
              <a:t>find the work in this case, </a:t>
            </a:r>
            <a:r>
              <a:rPr lang="en-US" sz="2800" b="1" u="sng" dirty="0" smtClean="0">
                <a:solidFill>
                  <a:srgbClr val="FF0000"/>
                </a:solidFill>
              </a:rPr>
              <a:t>you find </a:t>
            </a:r>
            <a:r>
              <a:rPr lang="en-US" sz="2800" b="1" u="sng" dirty="0">
                <a:solidFill>
                  <a:srgbClr val="FF0000"/>
                </a:solidFill>
              </a:rPr>
              <a:t>the component of the force along the direction of </a:t>
            </a:r>
            <a:r>
              <a:rPr lang="en-US" sz="2800" b="1" u="sng" dirty="0" smtClean="0">
                <a:solidFill>
                  <a:srgbClr val="FF0000"/>
                </a:solidFill>
              </a:rPr>
              <a:t>motion. 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5" name="Picture 2" descr="https://encrypted-tbn2.gstatic.com/images?q=tbn:ANd9GcReXOnBewzQC66Bnk-4Y2ExzA5eLMraIgX8eZxYqvjJ7BS6Yf-H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275" y="54959"/>
            <a:ext cx="3776498" cy="170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67724" y="687"/>
            <a:ext cx="53255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u="sng" dirty="0">
                <a:solidFill>
                  <a:srgbClr val="FF0000"/>
                </a:solidFill>
              </a:rPr>
              <a:t>Work properly defined is the force along the direction of displacement multiplied by the magnitude of the displacement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IMA of the 2 pulleys?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0722" name="Picture 2" descr="https://encrypted-tbn3.gstatic.com/images?q=tbn:ANd9GcQwwcM8sn3vbHtRIXwekzVolwvETdboqPk1gqAh4ekc4_bY40F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733" y="2180493"/>
            <a:ext cx="4044735" cy="299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the IMA of the 2 pulleys?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Left is 1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Right is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3.gstatic.com/images?q=tbn:ANd9GcQwwcM8sn3vbHtRIXwekzVolwvETdboqPk1gqAh4ekc4_bY40F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75" y="2793076"/>
            <a:ext cx="3613540" cy="267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64772"/>
            <a:ext cx="5240766" cy="4510614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1 kg apple falls 10 meters from a tree, the apple would hit with a force of 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2770" name="Picture 2" descr="https://encrypted-tbn2.gstatic.com/images?q=tbn:ANd9GcTGsJRr6TJlgABbkVNLicZzh0NhLlynjdURZtX14NM9ngagTRJn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520" y="1922585"/>
            <a:ext cx="4529495" cy="316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7091" y="641799"/>
            <a:ext cx="2975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 = ma</a:t>
            </a:r>
          </a:p>
          <a:p>
            <a:pPr algn="ctr"/>
            <a:r>
              <a:rPr lang="en-US" sz="3600" b="1" dirty="0" err="1" smtClean="0"/>
              <a:t>Wt</a:t>
            </a:r>
            <a:r>
              <a:rPr lang="en-US" sz="3600" b="1" dirty="0" smtClean="0"/>
              <a:t>  = mg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81150" y="984738"/>
            <a:ext cx="6151418" cy="4126523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1 kg apple falls 10 meters from a tree, the apple would hit with a force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 = ma; F = 1 kg ( 10m/s2)= 10 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m X a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1 kg X 10 m/s2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 = 10 kg-m/s2 = 10 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2.gstatic.com/images?q=tbn:ANd9GcTGsJRr6TJlgABbkVNLicZzh0NhLlynjdURZtX14NM9ngagTRJn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520" y="1922585"/>
            <a:ext cx="4529495" cy="316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97091" y="641799"/>
            <a:ext cx="29759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F = ma</a:t>
            </a:r>
          </a:p>
          <a:p>
            <a:pPr algn="ctr"/>
            <a:r>
              <a:rPr lang="en-US" sz="3200" b="1" dirty="0" err="1" smtClean="0"/>
              <a:t>Wt</a:t>
            </a:r>
            <a:r>
              <a:rPr lang="en-US" sz="3200" b="1" dirty="0" smtClean="0"/>
              <a:t>  = mg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413709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. At what point will the car have the most kinetic energy?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2" name="AutoShape 2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g8GEBAQEBAQEBAPDxUQDxQQDhITFBAQFBQVFBUYFRgZGyceFyUvGRYXIDshIycqLS0tGCEyNTwqNSYrLikBCQoKDgwOGQ8PGikkHiQsLzU0KjYtKjUsLDU0NTUvNS0pNC81KjUxLyk1NSwwKS8sKTI1NTQpKywtKzUvNDYpKv/AABEIALkBEQMBIgACEQEDEQH/xAAbAAEBAAIDAQAAAAAAAAAAAAAABQQGAQMHAv/EAEkQAAICAQICBgUHCAcHBQAAAAECAAMEERIFIQYTIjFBYRQkUXGBMkJScnOCkRUjM1Nig5PBBxZEVGSS0SVDY6LC4vEXJqGjsv/EABkBAQADAQEAAAAAAAAAAAAAAAADBAUCBv/EACwRAQACAQIDBgYDAQAAAAAAAAABAgMEEQUSITFBUWFx8BNCkbHB0RUigRT/2gAMAwEAAhEDEQA/APcYiICJrPSvpe/R6ymmvHFz3VvZq9/UoFRkUgEI5Y6uOWnITSqekGfgu2V6SWcsz21W2scUoSSK1B/QgLoodQDy1YNqQYb56UnaZcWvFZ2l63E0On+mDBzLMeqpbSbQHyHsRkqw6vnG1wCD7AV1Q9+4DnN8kzsiIgIiICIiAiIgIiICIiAiIgIiICIiAiIgIiICIiAiIgIiICIiAkXpZqtCkEgrYOYJHIhhLUl9JU341nltP4MJNgnbJX1VtXG+C/pLyrpS2ZmtSo6xqkbejVL1tyXDUadtwiqVJG4gjvB05GROgOIOnub1d9eQmMqWMtthLvbdU1etakr1VR2vuOxQw8CO+bPlcZWqzqa67L7RoXWoDbUDzBsdiFTlz01J056Sp0K4jjdFbsul0ZFyGGZvrrusVd2qOLdgIrAcEhiFBDafMljW6Wk2+LHX8Mrhubefh3ju6efvuXsnoThmkrj1WYjuGxy9I7VilmQnIViRkKdSdbNTo2oIJ1mtU9MuJdE7PQ84U2ChUUXojDWptVqtcFu4lSCwPZZTqNO0fjpZxvO4uL8imxW4di3V6ehZ9a2XLqqlmevVh2nPZ3V6KvPWas3DTc71kAX5ihbdrM/U4qkh2Z37VjdorubvZhoAFMo83LNYrtNpnsaWoybRMTvHm9OXphcO+us/5h/OdydMz40j4WEf9M1ucTfnS4p+V5qOIamPn+zak6ZIe+ph7mB/0l7FvGUiOAQHUMAe8AjWebz0jGr6lEX6KKv4ACUNZhpiiOWO1scN1WXPNued4h2xETPbJERAREQEREBERAREQEREBERAREQEREBERAREQEREBMPjFfWY9w/4bH8Br/KZk68ivrUdfpKR+I0nVJ2tEuMleakx4w8oysurgygBWLWO2yutd1l1h5toPE+JYnQeJE1mg2cUazKtx61DuRW7ZDi2muvVAqGtCU5hm1Vu9ifZNxWhVfrNBvKhdT37QddB7Brz/wDAmu4uRXwwtj2Olb13MtYd1U2JY5eopqe1qGC8vFWHhLPGZvXFHL2bvNcNmvNPjt7/AAjcTxxnhwvEKrWdGXbmPTdYu4adm91NySvwbitfDlJuSw3WEG61Atyuw7gvVEsqjuClRpz7yST13Yo4jRms7Zr21PetQqWvqa9laPXvOzX56k6k8tTMfguLQ92ZrUNK9rqUwa8jQW15WSNVI7u4eZVV8Zn6S+THaLbxvt3xv4ejYz4fj1it5nZs1fEjaKbOrIoyDtpsZ1DPqrMrCr5YQ7CAzaanTloQZmzXsTg+Pbl2PXsVaNg1ooXGWxxbY+lqqAH0CUnXx7xyOhp4fGaszYO3W1qh6luQ1tahGoavXlYNND2SfPSej0+WbV3vMdexgavBWl5riidoiN1TEr66ytfpOq/iQJ6PNC4DV1uTUPY27/KCf5TfZS4hP9qx5NTg9f6Wt5+/uRETObZERAREQEREBERAREQEREBERAREQEREBERAREQEREBERA8o6Ro1NdpBcdS+9xWxV3qrfW1VI5glAwGmh10ki7Cx7Ferdjo9ybGGJQ2Ved6lAWvsO7lZuf5Q5VDXTtTbeLp1eRcP+Ix/E6/zmlHJyMFlwlsekBbBWQ6ULZTX3ObVVnYio1powXmh5nlt1NXjteK2jved0GWmO16W6bSz8DhNlCvuoz7jc5tdrLKsRXLNSnOsfsUKefPRiPnHTnhnBTwnVq8biIJ2FmTOrtYrUxrRdAASNjE6ezUd+k13Etoz2s326sl2wdRi3ZXWKmm1wwewacz3gd3OccPRGrRr2XGtO7ctuBkqi7mI/SL1Q5jQ+WspRp7bRtt9YaU6rHHj9JXHS2mu6m5cmuzKuKNbfWSBQQlTWvav5sEY9Zc8xoQeUzs5F2uLV9GVwzlbh6VhPspYk8vk7QnhpoMbQbN4LR+EcUzL6OsXrGpfchVyMytgrFe3WfzgUgdyGwkHXv78rBKcUbq61CVArblJVkGyh2Ug1KB80ll3Mp5gVLqB1jA9zXJkmtJj0/aOL4sNb5InfrvP6/TbP6O8VhYWbeoIstrrsdnaipiorrLMSxIU89SdCSByAnoM1bobXq1rexVX8ST/ACE2mNX0ycvhEJOHdcPPPfMyRESq0CIiAiIgIiICIiAiIgIiICIiAiIgIiICIiAiIgIiICIiBoHS+30TIs0Uszldig6FmKDx8ByJJ8APhIA4MuWQ+Vpe45qhH5mv6lZ5E/tNqfd3D0Hi3Rtc+1r3t2AVhfkjsqupJ1J5f9o9kw+BdHa8+lLrN463WxF126UsSatw01DbNpI8CSPCa1NViikRbujsecy6DPbLaaRtEzPXd5/0kqbiZowa3evrt9ljVkg101Ly7u7Wxqx8DMvo5xBuIY1TvytUGq8dxF1ZKWa/eUn4zbP/AE0xM3LyL8qqq+tkqqxEY2E01oGNhY68y1jE+5V85m9GOh6dGLszqlqXEveu2itVO6mzqwl3M+BKow59+6R/9sReZiPfv7pv4q044rNo39Pfl9GmXdHVzSXqR67mGhsoUhm+uANLB9YHy0POffAuDW4OzDNJrtCF011AvRNqtYrPzJG5QVJJXUd40J9VkjpPjsaRfWCbcRxk1gDUuEBFqAeO6o2J72B8JxOtnfetYhLXhVeXlveZ9/646N8MfhyP1gAZn15EHkAPZ56yxPim5chVdSGV1DKQdQykagj4T7lPJeb2m0tPDiripFK9kERE4SkREBERAREQEREBERAREQEREBERAREQEREBERAREQERECP0j9bWrEHflvss8sZRvv18io6vXwNqywOUj8P9fysi/vWkeiU+zUaPew97lEPnRLEBERAREQI/R31QXYh/stm2of4azt06eQBNf7oyxI/EPUMvHv7luBxLfedbKGPuYOg875YgIiICIiAkjpbx/wDqxhZGVs3mpBsT6drsK61PsBdlEryN0x4Aek+DkYqv1b2oDWx7ltRlsrJ8t6rr5QMXh3BeJ0NVZdxI2NuByKfRKBQVPylqKqLF08GZm7uY5zY5rnDeOcSyTVXbwxqW3AZFrZeOaFUfKarazWPr4KVXv5kTY4CIiAiIgIiICS7ulGDQSpyqNynQqtqswPmqkkTo4pQOKZVWNbqaBQ97169m5w9aKH+koDE7TyJYa66SxTQuOoVFVFUaKqgKAPIDkIEwdLcDxyqV+0sCf/rSZ+JnVZ67qrK7V9tbq4/EGd8nZfR7Ezjveis2eFiqEsHusXR1+BgUYkZuHZXDuePeblH+5y2LcvYlwG9T5v1nw75mcM4onEw2gauyttl1VgAep9NdG0JB5cwwJBHMEwM2IiAiIgIiICYnFc8cLotuI3dXWWCjvdgOyo8ydB7zMuR+MeuX4mN4Gw5Vv2eOVKD+M1J9ytAy+C4B4ZRXWx3Oq62sPn3MS9jfFyzfGZsRAREQEREDB43gniOPZWpC2Fd1TH5lyEPU3wdVPwnZwvOHE6arlBAtrV9D3qSNSp8weXvEypH4N6ndlY3gtnpNX2eQWZv/ALlu9wKwLEREBERAT4ttWhSzEKqgsxJ0CqBqST4cp9yP0gHpxoxO8ZDlrh/hqtGsB9oZjXWR7LTAx68jPzk9Jq6tVPboxrK9Gtq7x1lhOtbsOY5aJrowbnLGBnJxKpLU12WKGGo0I18GHgQeRHgQRMiR+EepZGXj/N3Ll1DwC37usA/fJY37wQLEREBERAREQJHFD6NlYVvgxtxW8hagtB/zY6r96V5M6R4z5ONZ1Y1tr230j6V1LC1B8WQD3EyPxjpDk35PDqMGzHRM7Hvv6y/Hsu7NS0sm1VtTTUWHvPsgbXE1vgnH8kZdmBmrT14o9Jotxw4qvo39W3Zck1srFdRuPygRNkgJHuAXiNO35TYdvXaeKLZT1W77zW6a+1/OU8vKTBre2xgldal3Y9yqo1J/CT+BYzkWZNylbskhip76aV16qo+YBLH9t305aQKsREBERAREQEj8I9cyMvI8N4xavNKNd5/jPav7sTN4tnjhdFtxG7qq2cL4uwHZUeZOg+M+eC4B4Zj1VE7mRB1jfTtPOxvi5ZvjAzYiICIiAiIgJH4v6nfi5HhvOLb9S8qEP8Zal9ztLExOK4A4pRbSTt6xCoYd6Np2WHmG0PvEDLiYXBs88ToqtI2uy6WL9C1SVsT4OGX4TNgIiICR+G+u5WVf3rVtxKvuDrLWHvdwh+xlHOy14fVZa/JKq2sf6qKWP/wJi9HsNsLGqWz9KVNl329rG23/AJ3aBRkfifq2Xh2/rOtxG91idcpP3qNv35YkjpUNmLZaO/GZMr4Y9i3MB71Rh8YFeJwOc5gIiICIiAnm+Zc3A+JYYNGTbVgjNT1bFtvKU5Iosx+zWpIA0srH2JnpEjcU/wBn5OPkfMsPol/usbWhj7rewPtzAl8Hpv47xE8Qei3Gx6cNsXGTIUJba9li2WWFNSUGiKoDczzPKbbEk8YzbLGXFx20vtXc7gA+jUa6Gw68tSdVUHvbU6EI2gdNn/uDI2Dni4lgNh8L8pCCqeaodGP7e0fMYS5OjCwq+HVpVWu1EXao1J5eZPMnxJPMkkmd8BERAREQEREDE4jgDiIRWYhUurtYADt9UwdQfZ21U/d08ZlxEBERAREQEREBERAj8O9QysijuW3TLp9na7Fyj3OA5875YkfpD6n1OWP7LZ+dP+Gs7F2vkOzb+5EsQERECP0k9YWjG/vWQiN9lXrfaD5FKyn3xLEj0+u59jfNxKBSv215W2wfBEo/iGWICdd9K5KMjDVXUqw9qkaEfhOyIEvozc12JRvOrpWKbdf1tRNVn/OjSpJHA/V7MynwTJNqD9i9FtJ/im78JXgIiICIiAmNxLAXidNlL6hbEK6jvUkcmX2EHQg+0CZMxuIZ9fDK2tsJCroNACWZmIVVVRzZixAAHMkgQJVPSMpjIWQPllzjdSp035aahwO/avZL7j3J2vI5/COGfk9WLt1l9zb8izTTe+mmij5qgaKF8AOepJJh8PxLOHZgy8hVVuIDqio0IxbFANaBh3l0TRm8WqrA5bZtcBERAREQEREBERAREQEREBERAREQE1T+kDi9vClwRXlDDXIz1puuK0nZUabnP6ZSg7SLzIm1zVennDrs70B6sZssY3EFvuqU0gmoU3IdOtZVPadeWsDq6H8Tt4y/EMe29OIYtJrSrJFdYF3W1k3VMawK329kEqB8vQ85Z6OXMKmosJa3Ef0dyTqXVQDU5PiWqZGP7RYeEi9GeDXLn5Gb6J+T6LMWujqN1Ja+1XZ+udaWKKQp2DmSRrrpylbip/JN9eX3VuFxsv2KhYmmw+SuzKfK0k8kgWp133rjIzuQqIpZ2PcqqNST8J2SNx4/lBqsMc+uPWZHli1kFwfrttr08Qzn5pgdvRulkoFlgK25LNk2A96m07lQ/VTYn3JUiICIiBIs9V4gh8MrFZDr9PHfegHvW+0/cleR+k3q9dWR/dMhLm8qjrVcT7qrLG+7LEBERARE6srKTCRrLGVERSzsx0CqO8kwOMvLTBRrLGCIilnZjyAEl8PxbOKWLlZClAuvolLDnSCCDZYP1hUkafMUle8vrxi4z8cdci9WSmtg+LQ40bcO669T3N4qh+R3nt6Cu3AxeKYC8UqepiV3Dssvyq3UhkdfNWCsPMCdPBOINxCr84At1TGrIUdy3Lpu0157SCHGverqfGUJE4r/ALFtGYP0TKK80DwrGuy77hJDfsMSf0YEC3Ed8QEREBERAREQEREBERAREQEREBERAT4upXIVkdQyOpVlYAhlI0IIPeNJ9xAh01ZvCR1VaV5VS8qXtyGrsRfBLTsbfoOW8dojTUE6s2ZwnhjYW+y1xbkXEG1wui6LrsRBqdqrqdBr3sxPNjKEQEREBERA6srGXMR63G5LEKOD4qwII/AzA6OZLXUBLDuux2OPcT3tZX2d5+su2z3OJUkTiDfkK/0rux7gEyz4VMvKu8+wadhj4AIToqMYFuJwGB+MmZvHkpc00qcjIH+6qI/N69xuf5NQ+tzPPaGPKBmZ2fXw1DZawRF058ySSdFVQObEkgBQCSSANTJmLhW8Ydb8pSlaMHxsckHaw5rZdpyZ/ELzCd/NtCvdg8HZrBkZTC28D82qgirG1GhFSnmTpyNh7R1Om0HaKsBERAThlDggjUHkQfETmIELBs/q664r6+juduFYe5D4Y7ny+YfEdn5SgvdnTl4deejV2qHRxoysNQRJajL4LyAbNoHye2oyax7CWIW8ftEq2nfvPOBaiSq+lGGxCtctLn5mQDQ/wW0KT7xqJTVw41B1B7iOYMD6iJwzBeZOg84HMTH/AChT+tr/AIi/6xAyIiICIiAiIgIiICIiAiIgIiICIiAiIgII1iIEj+quKo0VbUT9XXlZNdQHsFS2BAPIDSUcTCqwEFdVaVoO5a0CqNfIcp3RAREQEREBERAREQPmypbgVYBge8EAg/CTG6KYDc/Q8XX2jHrB/EDWVYgSP6pYH91q+K6j8J9L0U4ev9ixdfb6NUT+O2VYgYH5BxP7tj/wK/8ASczOi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323" y="160337"/>
            <a:ext cx="3534677" cy="239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1938" y="2954215"/>
            <a:ext cx="59787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Remember; </a:t>
            </a:r>
            <a:r>
              <a:rPr lang="en-US" sz="2800" b="1" u="sng" dirty="0" smtClean="0">
                <a:solidFill>
                  <a:srgbClr val="FF0000"/>
                </a:solidFill>
              </a:rPr>
              <a:t>KE is energy of motion!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The total energy is conserved, so when PE is the lowest, KE is the highest  or  It has had the most time to fall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6051129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output force is 100 kg, then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input could be 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4818" name="Picture 2" descr="https://encrypted-tbn3.gstatic.com/images?q=tbn:ANd9GcSpc9CWbQIGEntre2IV4pBIbRnmTc25lcZul9X90lxALXcYT4pF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807" y="1664677"/>
            <a:ext cx="3877407" cy="30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48146"/>
            <a:ext cx="6653929" cy="43865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output force is 100 kg, then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input could be ___________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</a:t>
            </a:r>
            <a:r>
              <a:rPr lang="en-US" b="1" u="sng" dirty="0">
                <a:solidFill>
                  <a:srgbClr val="FF0000"/>
                </a:solidFill>
              </a:rPr>
              <a:t>input can be higher, but not lower than 100 kg.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There is no 100% efficient machine!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 descr="https://encrypted-tbn3.gstatic.com/images?q=tbn:ANd9GcSpc9CWbQIGEntre2IV4pBIbRnmTc25lcZul9X90lxALXcYT4pFz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593" y="1664676"/>
            <a:ext cx="3877407" cy="307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5410435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level may allow you to lift a mass that is too large for you to normally lift, but it is at the expense of __________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6866" name="Picture 2" descr="https://encrypted-tbn0.gstatic.com/images?q=tbn:ANd9GcRcuVQR5qe_szfcNHOncdnXU_FLisR3xbjpePttJEmLmL0Wnn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113" y="1271953"/>
            <a:ext cx="4774542" cy="320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5383645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level may allow you to lift a mass that is too large for you to normally lift, but it is at the expense of __________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Distance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Work = Force X distance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323" y="1572480"/>
            <a:ext cx="4773613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power needed to raise 6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over a distance of 6 meters in 10 seconds?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3999" y="867508"/>
            <a:ext cx="10480431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Power = force X distance divided by time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the power needed to raise 6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(force)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over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distance of 6 meters in 10 seconds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Power =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6 N X 6 m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=    36 N-m/10 sec = 3.6 N-m/s = 3.6 W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     10 sec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 Work = Force X Distance                           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Power = work/time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 day 1 a Girl  walks 1 mile in 20 minutes.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 day 2 a Girl walks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 mile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minutes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She used twice the power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She did twice the work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 and b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 Work = Force X Distance                           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Power = work/time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On day 1 a Girl  walks 1 mile in 20 minutes.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On day 2 a Girl walks 1 mile in 10 minutes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She used twice the power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She did twice the work on day 2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Both a and b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Work = Force X Distance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push 4 times as far, using the same force the work is ___________as much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 times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½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8 Times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4039985"/>
            <a:ext cx="9693830" cy="10478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At what point is the cart moving the slowest?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9"/>
          <a:stretch/>
        </p:blipFill>
        <p:spPr bwMode="auto">
          <a:xfrm>
            <a:off x="2646120" y="482139"/>
            <a:ext cx="7700454" cy="345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Work = Force X Distance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push 4 times as far, using the same force the work is ___________as much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4 times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½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8 Times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simple machines above could be used to move something with less force?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 descr="http://tclauset.org/07_Poppers/BP_machi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298" y="539628"/>
            <a:ext cx="5752856" cy="160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009206"/>
            <a:ext cx="9998629" cy="25240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 simple machines above could be used to move something with less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All of these follow the W = F X D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3010" name="Picture 2" descr="http://tclauset.org/07_Poppers/BP_machin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258" y="539627"/>
            <a:ext cx="8182976" cy="228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3740727"/>
            <a:ext cx="9389028" cy="151121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 apply the least amount of force to move an object, you would need to  ________________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  <a14:imgEffect>
                      <a14:colorTemperature colorTemp="7875"/>
                    </a14:imgEffect>
                    <a14:imgEffect>
                      <a14:saturation sat="0"/>
                    </a14:imgEffect>
                    <a14:imgEffect>
                      <a14:brightnessContrast bright="76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15" y="160338"/>
            <a:ext cx="6981067" cy="358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2474912"/>
            <a:ext cx="9753599" cy="312871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To apply the least amount of force to move an object, you would need to 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________________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Apply the force in the exact direction as the motion desired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http://hyperphysics.phy-astr.gsu.edu/hbase/imgmec/wno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3000"/>
                    </a14:imgEffect>
                    <a14:imgEffect>
                      <a14:colorTemperature colorTemp="7875"/>
                    </a14:imgEffect>
                    <a14:imgEffect>
                      <a14:saturation sat="0"/>
                    </a14:imgEffect>
                    <a14:imgEffect>
                      <a14:brightnessContrast bright="76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815" y="7937"/>
            <a:ext cx="48101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5772779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could you determine the   kinetic energy of a 300 kg satellite moving at 300 m/s?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164" y="713806"/>
            <a:ext cx="3868275" cy="401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7152692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could you determine the   kinetic energy of a 300 kg satellite moving at </a:t>
            </a:r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300 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</a:rPr>
              <a:t>m/v?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KE = ½ mv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KE = ½ (300 kg) (300 m/s)</a:t>
            </a:r>
            <a:r>
              <a:rPr lang="en-US" baseline="30000" dirty="0" smtClean="0"/>
              <a:t> </a:t>
            </a:r>
            <a:r>
              <a:rPr lang="en-US" baseline="30000" dirty="0"/>
              <a:t>2</a:t>
            </a:r>
            <a:endParaRPr lang="en-US" dirty="0" smtClean="0"/>
          </a:p>
          <a:p>
            <a:r>
              <a:rPr lang="en-US" dirty="0" smtClean="0"/>
              <a:t>KE = 150 ( 90 000) </a:t>
            </a:r>
          </a:p>
          <a:p>
            <a:r>
              <a:rPr lang="en-US" dirty="0" smtClean="0"/>
              <a:t>KE = 13 500 000 kg-m/s2 </a:t>
            </a:r>
          </a:p>
          <a:p>
            <a:r>
              <a:rPr lang="en-US" dirty="0" smtClean="0"/>
              <a:t>KE = 13 500 000 J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38" y="1630074"/>
            <a:ext cx="25050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408218"/>
            <a:ext cx="9529706" cy="191405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what point is the cart moving the slowest?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minimum speed occurs near the top of the incline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 descr="https://encrypted-tbn0.gstatic.com/images?q=tbn:ANd9GcSabQ2h6HWIsT2kGLwb4UyiBJQM8mxYdQAIQe_tRKrDAin9RcNQ5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/>
          <a:stretch/>
        </p:blipFill>
        <p:spPr bwMode="auto">
          <a:xfrm>
            <a:off x="3018072" y="-1"/>
            <a:ext cx="6896241" cy="310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G is twice as high as E, then G has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 X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½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 X the energy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2" name="Picture 2" descr="https://encrypted-tbn0.gstatic.com/images?q=tbn:ANd9GcSOuRTtyqku1IMp_gjHZX-HliiWxTuMZBhlTlDx3ReFlSuOy1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836" y="1570892"/>
            <a:ext cx="3865749" cy="214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G is twice as high as E, then G has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2 X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½ the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4 X the energy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6146" name="Picture 2" descr="https://encrypted-tbn0.gstatic.com/images?q=tbn:ANd9GcSOuRTtyqku1IMp_gjHZX-HliiWxTuMZBhlTlDx3ReFlSuOy1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3422" y="2227385"/>
            <a:ext cx="3231116" cy="179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greatest potential energy is at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7170" name="Picture 2" descr="https://encrypted-tbn1.gstatic.com/images?q=tbn:ANd9GcRmxSzuBG1K8XNAbsEWoM_52tvyacXwY7S5kgoP1pEsD5w8JWP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5451" y="1805354"/>
            <a:ext cx="3064048" cy="268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1642</Words>
  <Application>Microsoft Office PowerPoint</Application>
  <PresentationFormat>Custom</PresentationFormat>
  <Paragraphs>289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2014-05-20T22:15:41Z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